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9"/>
  </p:notesMasterIdLst>
  <p:sldIdLst>
    <p:sldId id="274" r:id="rId2"/>
    <p:sldId id="277" r:id="rId3"/>
    <p:sldId id="275" r:id="rId4"/>
    <p:sldId id="276" r:id="rId5"/>
    <p:sldId id="319" r:id="rId6"/>
    <p:sldId id="278" r:id="rId7"/>
    <p:sldId id="279" r:id="rId8"/>
    <p:sldId id="297" r:id="rId9"/>
    <p:sldId id="280" r:id="rId10"/>
    <p:sldId id="288" r:id="rId11"/>
    <p:sldId id="281" r:id="rId12"/>
    <p:sldId id="282" r:id="rId13"/>
    <p:sldId id="283" r:id="rId14"/>
    <p:sldId id="284" r:id="rId15"/>
    <p:sldId id="286" r:id="rId16"/>
    <p:sldId id="285" r:id="rId17"/>
    <p:sldId id="294" r:id="rId18"/>
    <p:sldId id="287" r:id="rId19"/>
    <p:sldId id="290" r:id="rId20"/>
    <p:sldId id="291" r:id="rId21"/>
    <p:sldId id="292" r:id="rId22"/>
    <p:sldId id="295" r:id="rId23"/>
    <p:sldId id="296" r:id="rId24"/>
    <p:sldId id="301" r:id="rId25"/>
    <p:sldId id="314" r:id="rId26"/>
    <p:sldId id="310" r:id="rId27"/>
    <p:sldId id="316" r:id="rId28"/>
    <p:sldId id="311" r:id="rId29"/>
    <p:sldId id="302" r:id="rId30"/>
    <p:sldId id="303" r:id="rId31"/>
    <p:sldId id="307" r:id="rId32"/>
    <p:sldId id="308" r:id="rId33"/>
    <p:sldId id="305" r:id="rId34"/>
    <p:sldId id="309" r:id="rId35"/>
    <p:sldId id="304" r:id="rId36"/>
    <p:sldId id="298" r:id="rId37"/>
    <p:sldId id="262" r:id="rId38"/>
    <p:sldId id="267" r:id="rId39"/>
    <p:sldId id="270" r:id="rId40"/>
    <p:sldId id="265" r:id="rId41"/>
    <p:sldId id="258" r:id="rId42"/>
    <p:sldId id="269" r:id="rId43"/>
    <p:sldId id="299" r:id="rId44"/>
    <p:sldId id="300" r:id="rId45"/>
    <p:sldId id="315" r:id="rId46"/>
    <p:sldId id="317" r:id="rId47"/>
    <p:sldId id="318" r:id="rId4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6143" autoAdjust="0"/>
  </p:normalViewPr>
  <p:slideViewPr>
    <p:cSldViewPr snapToGrid="0">
      <p:cViewPr varScale="1">
        <p:scale>
          <a:sx n="51" d="100"/>
          <a:sy n="51" d="100"/>
        </p:scale>
        <p:origin x="3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CE042-0208-4BBC-8280-789A1147A13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27F09-0371-474E-BC59-B60FCB77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2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27F09-0371-474E-BC59-B60FCB77087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6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6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2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79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27F09-0371-474E-BC59-B60FCB77087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8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78B1-36B8-4103-BC9F-C32DB8000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F9976-43B1-48BF-8BFD-02CCD5B21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5FAC3-A8E0-457A-8FE5-3B6EEE5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819C-24E6-4781-824A-4D6F3CBB79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58CA8-A345-4712-8963-30524007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FF8D7-5476-4466-93AA-EFD6068B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24CE-9F76-4DEE-BF68-EEF07BC4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5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CBFE-F4C3-499A-82A7-9B100602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257C4-6164-4F0A-B9AB-82E543CDE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6EE20-82D5-4ABF-B658-5E995B1A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819C-24E6-4781-824A-4D6F3CBB79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5959A-7498-49D2-9F32-D8B4DF35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AB7C5-9DA8-4214-BB0F-BF029B4D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24CE-9F76-4DEE-BF68-EEF07BC4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8C362A-F683-4437-B7C1-A9FF50B2A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AEF49-0CF6-436D-B688-CE0822187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2EFC5-5EF2-4CA6-AE32-53730AE8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819C-24E6-4781-824A-4D6F3CBB79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0DEFF-EB7E-489E-9D79-FE5764F3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6F48E-F3A0-48FB-9F7D-EC7F93F2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24CE-9F76-4DEE-BF68-EEF07BC4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9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2591C-905A-4C9F-9772-39903348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51844-150B-4D69-A2D5-45234DDEE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C6D62-6CBE-4592-B744-34C54731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819C-24E6-4781-824A-4D6F3CBB79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65F9D-C992-406F-A2AF-F178241CB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46369-3665-4DE5-B0D8-6F726ECA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24CE-9F76-4DEE-BF68-EEF07BC4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8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F3A3-82C4-4BEE-8376-12DEDDC1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71912-C3F9-4322-A3C8-16E53D979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52A0B-8CB1-4BF2-A80D-BA984338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819C-24E6-4781-824A-4D6F3CBB79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60FF-5A21-4F54-8F00-85338C9B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FCE71-A2E5-40BC-B1C0-A0B0067F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24CE-9F76-4DEE-BF68-EEF07BC4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8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6897-08B6-47BA-8B49-ED4EE90E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ECA4A-DF36-4FDB-8798-B3FA9DCFC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4CF22-834A-4EAE-AB32-3E4D49DEB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74946-E29F-4C38-B347-CFDFC04A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819C-24E6-4781-824A-4D6F3CBB79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476FA-305A-423D-85C0-D8189C10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E2F01-A5C4-498D-8AA1-A672DE24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24CE-9F76-4DEE-BF68-EEF07BC4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8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878B-BC5A-4F83-8BE6-00A6EE1D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16FFE-C0E4-441E-BE8C-617C542E2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C6219-AF54-468C-9591-7EE8A5170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B252E-55F5-4E90-A125-7A3C49FE5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AF1F9-4D43-4361-9E99-1A397D90F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CD0BF9-0615-4B43-8DBB-79405B95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819C-24E6-4781-824A-4D6F3CBB79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86542C-80EB-4369-84BC-54A8130D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D805C8-D24B-46AB-B74A-6F4F0489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24CE-9F76-4DEE-BF68-EEF07BC4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4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8230-5E37-4787-8060-D600B979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5C334-D9A1-4B93-A001-716156CE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819C-24E6-4781-824A-4D6F3CBB79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30593-B3CF-442D-9A98-F04BCA17F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C00CA-ED20-446B-96AD-61481023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24CE-9F76-4DEE-BF68-EEF07BC4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2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79B073-D501-43D2-9EA0-D839ADEE5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819C-24E6-4781-824A-4D6F3CBB79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65A8DB-A6E5-44CB-9D31-6EAABF8E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4849C-0BFD-45F9-98C1-9F7C61F7F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24CE-9F76-4DEE-BF68-EEF07BC4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9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946F-5699-44E3-BDBC-3CCD96D7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CFE60-0462-4E8B-8CC2-002C19250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746AD-CC4E-4E0F-950C-0D600123A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98097-09E5-4143-9AAE-1FADF3C1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819C-24E6-4781-824A-4D6F3CBB79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359F9-0D8F-4EEA-8D7B-0934F84E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42D91-2F8A-4F56-BB9A-1426952E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24CE-9F76-4DEE-BF68-EEF07BC4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4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7BB90-9450-43AC-A3B4-3D5E845B6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8CC81-B128-46FD-A139-77B7D2001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E2E2D-880C-412C-AE2C-F3433F604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A678C-B261-4855-A7E2-E4B8B8FF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819C-24E6-4781-824A-4D6F3CBB79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2265F-AF94-4A52-AB15-119AC880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C386F-0880-4440-8C95-D05129E3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24CE-9F76-4DEE-BF68-EEF07BC4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0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A8F5AE-40FA-46C7-B6B3-CBA12AAD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2C13E-06A3-4725-9F48-6D440EE54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015BD-233F-4BEF-9A2B-7C82C8FCF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6819C-24E6-4781-824A-4D6F3CBB79B2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0A2EE-17DD-4BF0-81E6-EC22D530C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6E352-E967-4C0C-8E19-5DA31892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624CE-9F76-4DEE-BF68-EEF07BC40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4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New York State Conservation Council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Spring Meeting, 2023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8D9A34-4C1B-4C7B-8EE5-B6A035B53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Stephen S. Hurst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Chief, Bureau of Fisheries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April 1, 2023</a:t>
            </a:r>
          </a:p>
        </p:txBody>
      </p:sp>
    </p:spTree>
    <p:extLst>
      <p:ext uri="{BB962C8B-B14F-4D97-AF65-F5344CB8AC3E}">
        <p14:creationId xmlns:p14="http://schemas.microsoft.com/office/powerpoint/2010/main" val="3333057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Trout Stream Access Verification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1690688"/>
            <a:ext cx="10515600" cy="38782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FF"/>
                </a:solidFill>
              </a:rPr>
              <a:t>Why is this a problem?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40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We have the responsibility to stock trout where all anglers have an equal opportunity to pursue them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Responsible use of the peoples money</a:t>
            </a:r>
            <a:endParaRPr lang="en-US" sz="40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i="1" dirty="0"/>
              <a:t>You can’t manage what you can’t measure</a:t>
            </a:r>
            <a:endParaRPr lang="en-US" sz="3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42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Trout Stream Access Verification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1827203"/>
            <a:ext cx="10515600" cy="38782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FF"/>
                </a:solidFill>
              </a:rPr>
              <a:t>What we’re doing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40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Verifying access on all stocked stream reaches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Pilot program in 2022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8 counties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37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Trout Stream Access Verification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F209F5-12B9-43BA-9141-C9A96416F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26684"/>
              </p:ext>
            </p:extLst>
          </p:nvPr>
        </p:nvGraphicFramePr>
        <p:xfrm>
          <a:off x="1095375" y="1863931"/>
          <a:ext cx="8963023" cy="4355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9839">
                  <a:extLst>
                    <a:ext uri="{9D8B030D-6E8A-4147-A177-3AD203B41FA5}">
                      <a16:colId xmlns:a16="http://schemas.microsoft.com/office/drawing/2014/main" val="2822215386"/>
                    </a:ext>
                  </a:extLst>
                </a:gridCol>
                <a:gridCol w="2417266">
                  <a:extLst>
                    <a:ext uri="{9D8B030D-6E8A-4147-A177-3AD203B41FA5}">
                      <a16:colId xmlns:a16="http://schemas.microsoft.com/office/drawing/2014/main" val="2318107804"/>
                    </a:ext>
                  </a:extLst>
                </a:gridCol>
                <a:gridCol w="2570553">
                  <a:extLst>
                    <a:ext uri="{9D8B030D-6E8A-4147-A177-3AD203B41FA5}">
                      <a16:colId xmlns:a16="http://schemas.microsoft.com/office/drawing/2014/main" val="4096506542"/>
                    </a:ext>
                  </a:extLst>
                </a:gridCol>
                <a:gridCol w="2945365">
                  <a:extLst>
                    <a:ext uri="{9D8B030D-6E8A-4147-A177-3AD203B41FA5}">
                      <a16:colId xmlns:a16="http://schemas.microsoft.com/office/drawing/2014/main" val="333817521"/>
                    </a:ext>
                  </a:extLst>
                </a:gridCol>
              </a:tblGrid>
              <a:tr h="1282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Region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Year 1 Counties for Access Verification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 verification mileage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 of each Region’s Total Stocked* Mileage in Year 1 Counties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9167976"/>
                  </a:ext>
                </a:extLst>
              </a:tr>
              <a:tr h="381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Putnam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7.9%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7302150"/>
                  </a:ext>
                </a:extLst>
              </a:tr>
              <a:tr h="783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Montgomery &amp;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Schenectady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1.9%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1590077"/>
                  </a:ext>
                </a:extLst>
              </a:tr>
              <a:tr h="381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Franklin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20.5%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085604"/>
                  </a:ext>
                </a:extLst>
              </a:tr>
              <a:tr h="381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Saint Lawrence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18.4%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0628961"/>
                  </a:ext>
                </a:extLst>
              </a:tr>
              <a:tr h="381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Tioga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13.2%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4377202"/>
                  </a:ext>
                </a:extLst>
              </a:tr>
              <a:tr h="381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Steuben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37.1%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0161568"/>
                  </a:ext>
                </a:extLst>
              </a:tr>
              <a:tr h="381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Erie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8.3%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2820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249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Trout Stream Access Verification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1827203"/>
            <a:ext cx="10515600" cy="38782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FF"/>
                </a:solidFill>
              </a:rPr>
              <a:t>Process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40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Verification letters sent to landowners who own parcels: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At bridge crossings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Where reach runs close to a road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Follow up letters sent to adjacent landowners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Reaches assessed based on responses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57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1" y="22235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Trout Stream Access Verification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1827203"/>
            <a:ext cx="10515600" cy="38782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FF"/>
                </a:solidFill>
              </a:rPr>
              <a:t>Process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If access is not gained at bridge crossing or road RFM must adjust stocking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If access is gained at bridge crossing or road RFM has a choice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Contact adjacent landowners or,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Implement a new </a:t>
            </a:r>
            <a:r>
              <a:rPr lang="en-US" sz="2800" dirty="0">
                <a:solidFill>
                  <a:srgbClr val="00B0F0"/>
                </a:solidFill>
              </a:rPr>
              <a:t>Road Access Stocking Policy (RAS)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8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1" y="22235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Trout Stream Access Verification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1827203"/>
            <a:ext cx="10515600" cy="38782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FF"/>
                </a:solidFill>
              </a:rPr>
              <a:t>What’s a RAS (road access stocking)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i="1" dirty="0">
                <a:solidFill>
                  <a:srgbClr val="00B0F0"/>
                </a:solidFill>
              </a:rPr>
              <a:t>RAS policies will provide the public some opportunities to fish on short sections of stream deemed publicly accessible.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i="1" dirty="0">
                <a:solidFill>
                  <a:srgbClr val="00B0F0"/>
                </a:solidFill>
              </a:rPr>
              <a:t>Used on streams where we did not receive a positive response from landowners adjacent to lands where we were permitted access.</a:t>
            </a:r>
            <a:endParaRPr lang="en-US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0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1" y="22235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Trout Stream Access Verification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1827203"/>
            <a:ext cx="10515600" cy="38782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FF"/>
                </a:solidFill>
              </a:rPr>
              <a:t>What’s a RAS (road access stocking)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Point stocking vs a calculation based on area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Allow for the stocking of a limited number of trout </a:t>
            </a:r>
            <a:r>
              <a:rPr lang="en-US" sz="3200" i="1" dirty="0">
                <a:solidFill>
                  <a:srgbClr val="00B0F0"/>
                </a:solidFill>
              </a:rPr>
              <a:t>(instead of none)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Provide for short-term, put-and-take fisheries within short sections of stream posted as “Fishing Permitted.”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“Stocked” Category only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96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1" y="22235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Trout Stream Access Verification – RAS cont.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1827203"/>
            <a:ext cx="10515600" cy="38782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D3E535B-D0F9-4B2F-95A3-B48F053B0C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33775"/>
              </p:ext>
            </p:extLst>
          </p:nvPr>
        </p:nvGraphicFramePr>
        <p:xfrm>
          <a:off x="1960925" y="1666927"/>
          <a:ext cx="7867051" cy="5168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4797">
                  <a:extLst>
                    <a:ext uri="{9D8B030D-6E8A-4147-A177-3AD203B41FA5}">
                      <a16:colId xmlns:a16="http://schemas.microsoft.com/office/drawing/2014/main" val="3054173074"/>
                    </a:ext>
                  </a:extLst>
                </a:gridCol>
                <a:gridCol w="5063901">
                  <a:extLst>
                    <a:ext uri="{9D8B030D-6E8A-4147-A177-3AD203B41FA5}">
                      <a16:colId xmlns:a16="http://schemas.microsoft.com/office/drawing/2014/main" val="4163669307"/>
                    </a:ext>
                  </a:extLst>
                </a:gridCol>
                <a:gridCol w="1718353">
                  <a:extLst>
                    <a:ext uri="{9D8B030D-6E8A-4147-A177-3AD203B41FA5}">
                      <a16:colId xmlns:a16="http://schemas.microsoft.com/office/drawing/2014/main" val="7382976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RAS Category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Minimum Criteria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Stocking Rate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6469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Default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50 feet contiguous access to a pool for bridge crossings, or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150 feet contiguous access to a pool for roadside parcels; and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Access to a pool with a minimum of 750 square feet, have an average water depth of 3’ or greater.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</a:rPr>
                        <a:t>75 yearlings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</a:rPr>
                        <a:t>8 12” trout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3076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High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100 feet contiguous access for bridge crossings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300 feet contiguous access for roadside parcels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The pool must have a minimum of 1,500 square feet, have an average water depth of 3’ or greater.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150 yearlings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 15 12” trout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9619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132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0" y="-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Trout Stream Access Verification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1827203"/>
            <a:ext cx="10515600" cy="38782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FF"/>
                </a:solidFill>
              </a:rPr>
              <a:t>Outcome (year 1)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F14204-CD23-4D0D-A702-E6DFC0B79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36912"/>
              </p:ext>
            </p:extLst>
          </p:nvPr>
        </p:nvGraphicFramePr>
        <p:xfrm>
          <a:off x="2057399" y="2600325"/>
          <a:ext cx="8130105" cy="3987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7360">
                  <a:extLst>
                    <a:ext uri="{9D8B030D-6E8A-4147-A177-3AD203B41FA5}">
                      <a16:colId xmlns:a16="http://schemas.microsoft.com/office/drawing/2014/main" val="2655533087"/>
                    </a:ext>
                  </a:extLst>
                </a:gridCol>
                <a:gridCol w="2328723">
                  <a:extLst>
                    <a:ext uri="{9D8B030D-6E8A-4147-A177-3AD203B41FA5}">
                      <a16:colId xmlns:a16="http://schemas.microsoft.com/office/drawing/2014/main" val="2893754183"/>
                    </a:ext>
                  </a:extLst>
                </a:gridCol>
                <a:gridCol w="2104022">
                  <a:extLst>
                    <a:ext uri="{9D8B030D-6E8A-4147-A177-3AD203B41FA5}">
                      <a16:colId xmlns:a16="http://schemas.microsoft.com/office/drawing/2014/main" val="2559489674"/>
                    </a:ext>
                  </a:extLst>
                </a:gridCol>
              </a:tblGrid>
              <a:tr h="8111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Parcel Outcome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Parcels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Parcels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30940180"/>
                  </a:ext>
                </a:extLst>
              </a:tr>
              <a:tr h="6267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Verified Access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39561501"/>
                  </a:ext>
                </a:extLst>
              </a:tr>
              <a:tr h="6267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Denied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91822958"/>
                  </a:ext>
                </a:extLst>
              </a:tr>
              <a:tr h="6267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Unable to Contact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57874882"/>
                  </a:ext>
                </a:extLst>
              </a:tr>
              <a:tr h="6267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Process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sz="2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569205"/>
                  </a:ext>
                </a:extLst>
              </a:tr>
              <a:tr h="626773">
                <a:tc>
                  <a:txBody>
                    <a:bodyPr/>
                    <a:lstStyle/>
                    <a:p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796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334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477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0" y="-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Trout Stream Access Verification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1827203"/>
            <a:ext cx="10515600" cy="38782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FF"/>
                </a:solidFill>
              </a:rPr>
              <a:t>Outcome (year 1)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</a:rPr>
              <a:t>168 parcels allowed access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</a:rPr>
              <a:t>42.7 miles of bank access verified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</a:rPr>
              <a:t>14 Stocked reaches unchanged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</a:rPr>
              <a:t>11 Stocked reaches dropped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14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New York State Conservation Council</a:t>
            </a:r>
            <a:br>
              <a:rPr lang="en-US" sz="4200" dirty="0">
                <a:solidFill>
                  <a:srgbClr val="FFFFFF"/>
                </a:solidFill>
              </a:rPr>
            </a:br>
            <a:r>
              <a:rPr lang="en-US" sz="4200" dirty="0">
                <a:solidFill>
                  <a:srgbClr val="FFFFFF"/>
                </a:solidFill>
              </a:rPr>
              <a:t>Spring Meeting, 2023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353766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Scriba Creek – Oneida Walleye Run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Water Chestnut Mitigation – Region 7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Trout Stream Access Verification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Big Panfish Initiative Update – Concerns </a:t>
            </a:r>
            <a:r>
              <a:rPr lang="en-US">
                <a:solidFill>
                  <a:srgbClr val="FFFFFF"/>
                </a:solidFill>
              </a:rPr>
              <a:t>with growth</a:t>
            </a: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Lake Erie Walleye Minimum Size Limit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Lake Ontario Sea Lamprey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Will DEC stock wipers (white bass/striped bass hybrids)?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55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0" y="-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Trout Stream Access Verification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1827203"/>
            <a:ext cx="10515600" cy="38782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FF"/>
                </a:solidFill>
              </a:rPr>
              <a:t>Outcome (year 1)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</a:rPr>
              <a:t>30 Stocked reaches shortened or split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</a:rPr>
              <a:t>Stocked reach mileage reduced by 134.9 miles (45.1%)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</a:rPr>
              <a:t>19 RAS Policies Created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0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0" y="-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Trout Stream Access Verification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1827203"/>
            <a:ext cx="10515600" cy="38782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FF"/>
                </a:solidFill>
              </a:rPr>
              <a:t>Outcome (year 1)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</a:rPr>
              <a:t>Pre verification trout: 82,151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</a:rPr>
              <a:t>Post verification trout: 52,788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</a:rPr>
              <a:t>Reduction in stocked trout: 29,363 (35.7%)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58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0" y="-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Trout Stream Access Verification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1827203"/>
            <a:ext cx="10515600" cy="38782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FF"/>
                </a:solidFill>
              </a:rPr>
              <a:t>Next steps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</a:rPr>
              <a:t>Build a GIS to track access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</a:rPr>
              <a:t>Update Info-locator Interactive Trout Stream Maps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</a:rPr>
              <a:t>Update trout streams in </a:t>
            </a:r>
            <a:r>
              <a:rPr lang="en-US" sz="3600" dirty="0" err="1">
                <a:solidFill>
                  <a:srgbClr val="FFFFFF"/>
                </a:solidFill>
              </a:rPr>
              <a:t>HuntFishNY</a:t>
            </a:r>
            <a:r>
              <a:rPr lang="en-US" sz="3600" dirty="0">
                <a:solidFill>
                  <a:srgbClr val="FFFFFF"/>
                </a:solidFill>
              </a:rPr>
              <a:t> Tackle Box App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92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0" y="-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Trout Stream Access Verification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1827203"/>
            <a:ext cx="10515600" cy="38782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FF"/>
                </a:solidFill>
              </a:rPr>
              <a:t>Next steps - 2023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F0C9BF-E0AD-46CB-A431-6EB66126A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645594"/>
              </p:ext>
            </p:extLst>
          </p:nvPr>
        </p:nvGraphicFramePr>
        <p:xfrm>
          <a:off x="996367" y="2514493"/>
          <a:ext cx="9610671" cy="3878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4253">
                  <a:extLst>
                    <a:ext uri="{9D8B030D-6E8A-4147-A177-3AD203B41FA5}">
                      <a16:colId xmlns:a16="http://schemas.microsoft.com/office/drawing/2014/main" val="651921667"/>
                    </a:ext>
                  </a:extLst>
                </a:gridCol>
                <a:gridCol w="3402969">
                  <a:extLst>
                    <a:ext uri="{9D8B030D-6E8A-4147-A177-3AD203B41FA5}">
                      <a16:colId xmlns:a16="http://schemas.microsoft.com/office/drawing/2014/main" val="4079617230"/>
                    </a:ext>
                  </a:extLst>
                </a:gridCol>
                <a:gridCol w="2252415">
                  <a:extLst>
                    <a:ext uri="{9D8B030D-6E8A-4147-A177-3AD203B41FA5}">
                      <a16:colId xmlns:a16="http://schemas.microsoft.com/office/drawing/2014/main" val="3880977409"/>
                    </a:ext>
                  </a:extLst>
                </a:gridCol>
                <a:gridCol w="2851034">
                  <a:extLst>
                    <a:ext uri="{9D8B030D-6E8A-4147-A177-3AD203B41FA5}">
                      <a16:colId xmlns:a16="http://schemas.microsoft.com/office/drawing/2014/main" val="2526039788"/>
                    </a:ext>
                  </a:extLst>
                </a:gridCol>
              </a:tblGrid>
              <a:tr h="878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Region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2023 Counties (21) for Access Verification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 verification mileage*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 of each Region’s Total Stocked* Mileage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925744"/>
                  </a:ext>
                </a:extLst>
              </a:tr>
              <a:tr h="366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Dutchess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Rockland, Westchester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127.8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6721211"/>
                  </a:ext>
                </a:extLst>
              </a:tr>
              <a:tr h="366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Columbia, Rensselaer, Otsego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116.3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64946318"/>
                  </a:ext>
                </a:extLst>
              </a:tr>
              <a:tr h="366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Fulton, Hamilton, Saratoga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110.2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62092101"/>
                  </a:ext>
                </a:extLst>
              </a:tr>
              <a:tr h="366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Herkimer, Jefferson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52109109"/>
                  </a:ext>
                </a:extLst>
              </a:tr>
              <a:tr h="584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Broome, Cayuga, Chenango, Cortland, Oswego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80740185"/>
                  </a:ext>
                </a:extLst>
              </a:tr>
              <a:tr h="584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Chemung, Schuyler, Seneca, Yates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00048796"/>
                  </a:ext>
                </a:extLst>
              </a:tr>
              <a:tr h="366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Chautauqua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20978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15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Big Panfish Initiative Update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611"/>
            <a:ext cx="10515600" cy="335350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FF"/>
                </a:solidFill>
              </a:rPr>
              <a:t>Sunfish Sampling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11 waters in 2021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Approximately 4,500 sunfish were collected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The growth rate objective (8 inches by age 5) was met for most populations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No sunfish population met all size structure objectives (PSD-70, RSD</a:t>
            </a:r>
            <a:r>
              <a:rPr lang="en-US" sz="2000" dirty="0">
                <a:solidFill>
                  <a:srgbClr val="FFFFFF"/>
                </a:solidFill>
              </a:rPr>
              <a:t>8</a:t>
            </a:r>
            <a:r>
              <a:rPr lang="en-US" dirty="0">
                <a:solidFill>
                  <a:srgbClr val="FFFFFF"/>
                </a:solidFill>
              </a:rPr>
              <a:t>-30, RSD</a:t>
            </a:r>
            <a:r>
              <a:rPr lang="en-US" sz="2000" dirty="0">
                <a:solidFill>
                  <a:srgbClr val="FFFFFF"/>
                </a:solidFill>
              </a:rPr>
              <a:t>10</a:t>
            </a:r>
            <a:r>
              <a:rPr lang="en-US" dirty="0">
                <a:solidFill>
                  <a:srgbClr val="FFFFFF"/>
                </a:solidFill>
              </a:rPr>
              <a:t>-5).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23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09820-B9D5-4CC1-BA46-FED1D585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61041-0C11-4C2D-8C88-AB4A89A7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AFC5A8-2FA0-4E4E-A5C9-1EDEC2B74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67"/>
            <a:ext cx="12192000" cy="68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7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Big Panfish Initiative Update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611"/>
            <a:ext cx="10515600" cy="335350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FF"/>
                </a:solidFill>
              </a:rPr>
              <a:t>Crappie Sampling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9 waters in 2021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3,157 crappie were collected.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The size structure objectives (PSD-60, RSD</a:t>
            </a:r>
            <a:r>
              <a:rPr lang="en-US" sz="2000" dirty="0">
                <a:solidFill>
                  <a:srgbClr val="FFFFFF"/>
                </a:solidFill>
              </a:rPr>
              <a:t>10</a:t>
            </a:r>
            <a:r>
              <a:rPr lang="en-US" dirty="0">
                <a:solidFill>
                  <a:srgbClr val="FFFFFF"/>
                </a:solidFill>
              </a:rPr>
              <a:t>-20) were met in 5 waters.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The growth objective (10 inches at age 4) was only met for white crappie in </a:t>
            </a:r>
            <a:r>
              <a:rPr lang="en-US" dirty="0" err="1">
                <a:solidFill>
                  <a:srgbClr val="FFFFFF"/>
                </a:solidFill>
              </a:rPr>
              <a:t>Otisco</a:t>
            </a:r>
            <a:r>
              <a:rPr lang="en-US" dirty="0">
                <a:solidFill>
                  <a:srgbClr val="FFFFFF"/>
                </a:solidFill>
              </a:rPr>
              <a:t> Lake.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57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60F31-9D25-4ED5-9A97-CBA1010D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B45D8-DC53-4AED-8D63-7D7A7D19B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8C8F73-CED6-4CE9-BA02-A9EC84E14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3" y="0"/>
            <a:ext cx="12161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99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Big Panfish Initiative Update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611"/>
            <a:ext cx="10515600" cy="335350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FF"/>
                </a:solidFill>
              </a:rPr>
              <a:t>Next Steps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Compile and assess 2022 sampling data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Conduct 2023 sampling this April and May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Continue annual monitoring through 2025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80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Lake Erie Walleye MSL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7107"/>
            <a:ext cx="10515600" cy="25350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E2F9B143-9F8F-45AA-8638-FE17813CB86F}"/>
              </a:ext>
            </a:extLst>
          </p:cNvPr>
          <p:cNvSpPr txBox="1">
            <a:spLocks/>
          </p:cNvSpPr>
          <p:nvPr/>
        </p:nvSpPr>
        <p:spPr>
          <a:xfrm>
            <a:off x="990600" y="1951101"/>
            <a:ext cx="10515600" cy="3743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Issue: Many fish under the minimum size limit that are released offshore die due to barotrauma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Offshore anglers are concerned about wasted fish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Anglers are also concerned about nearshore stock depletion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56 % of anglers surveyed were in favor of lowering the MSL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Subsequent meetings with anglers revealed that many who opposed the change were mis-informed and thought that they would be required to keep small fish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Despite majority support there was vocal opposition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DEC will not move forward with a reduction in the size limit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43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Scriba Creek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7107"/>
            <a:ext cx="10515600" cy="25350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Barriers placed roadside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Fishing prohibited for all persons March 16 – April 30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86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Lake Ontario Sea Lamprey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03"/>
            <a:ext cx="10515600" cy="34863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High numbers of sea lamprey in Lake Ontario in 2022.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Several sea lamprey control treatments were missed in 2020 and 2021.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DEC, DFO and USFWS treated four highest priority tributaries in New York in 2021. </a:t>
            </a:r>
            <a:r>
              <a:rPr lang="en-US" i="1" dirty="0"/>
              <a:t>Trout Brook, Little Sandy Creek, Salmon River, and Grindstone Creek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9 tributaries scheduled for treatment in 2020 or 2021 were not treated.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91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Lake Ontario Sea Lamprey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03"/>
            <a:ext cx="10515600" cy="34863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DFO successfully conducted treatments on nine tributaries in 2022: </a:t>
            </a:r>
            <a:r>
              <a:rPr lang="en-US" i="1" dirty="0"/>
              <a:t>Little Salmon River, Lindsey Creek, South Sandy Creek, Snake Creek, Catfish Creek, </a:t>
            </a:r>
            <a:r>
              <a:rPr lang="en-US" i="1" dirty="0" err="1"/>
              <a:t>Eightmile</a:t>
            </a:r>
            <a:r>
              <a:rPr lang="en-US" i="1" dirty="0"/>
              <a:t> Creek, </a:t>
            </a:r>
            <a:r>
              <a:rPr lang="en-US" i="1" dirty="0" err="1"/>
              <a:t>Ninemile</a:t>
            </a:r>
            <a:r>
              <a:rPr lang="en-US" i="1" dirty="0"/>
              <a:t> Creek, Sterling Creek, and Black River.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DFO plans to treat seven Lake Ontario tributaries in New York in 2023: </a:t>
            </a:r>
            <a:r>
              <a:rPr lang="en-US" i="1" dirty="0"/>
              <a:t>Trout Brook, Salmon River, Little Salmon River, Little Sandy Creek, Grindstone Creek, Black River, Fish Creek.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36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Lake Ontario Sea Lamprey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03"/>
            <a:ext cx="10515600" cy="34863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Sea lamprey will remain high in 2023, lower than 2022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Numbers will  continue to decline and return to normal levels as treatments are now back on schedule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75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1" y="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Lake Ontario Sea Lamprey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7107"/>
            <a:ext cx="10515600" cy="25350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96E0D9-BBE9-48B5-8BA5-5DB3DD1B5BA3}"/>
              </a:ext>
            </a:extLst>
          </p:cNvPr>
          <p:cNvSpPr txBox="1"/>
          <p:nvPr/>
        </p:nvSpPr>
        <p:spPr>
          <a:xfrm>
            <a:off x="3000375" y="-2710368"/>
            <a:ext cx="6191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517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1" y="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Lake Ontario Sea Lamprey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7107"/>
            <a:ext cx="10515600" cy="25350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96E0D9-BBE9-48B5-8BA5-5DB3DD1B5BA3}"/>
              </a:ext>
            </a:extLst>
          </p:cNvPr>
          <p:cNvSpPr txBox="1"/>
          <p:nvPr/>
        </p:nvSpPr>
        <p:spPr>
          <a:xfrm>
            <a:off x="3000375" y="-2710368"/>
            <a:ext cx="6191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340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Will DEC Stock Wipers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7107"/>
            <a:ext cx="10515600" cy="253500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B0F0"/>
                </a:solidFill>
              </a:rPr>
              <a:t>Nope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03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AFB1-C7A0-415E-BC01-94E1D9FB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pocket slides for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CCFBB-3257-4DAF-8764-179210A79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61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8A69B2-7B4C-486D-9EF0-E5987BC97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697746"/>
              </p:ext>
            </p:extLst>
          </p:nvPr>
        </p:nvGraphicFramePr>
        <p:xfrm>
          <a:off x="1587502" y="899885"/>
          <a:ext cx="9220199" cy="1817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311">
                  <a:extLst>
                    <a:ext uri="{9D8B030D-6E8A-4147-A177-3AD203B41FA5}">
                      <a16:colId xmlns:a16="http://schemas.microsoft.com/office/drawing/2014/main" val="2323188045"/>
                    </a:ext>
                  </a:extLst>
                </a:gridCol>
                <a:gridCol w="2305296">
                  <a:extLst>
                    <a:ext uri="{9D8B030D-6E8A-4147-A177-3AD203B41FA5}">
                      <a16:colId xmlns:a16="http://schemas.microsoft.com/office/drawing/2014/main" val="2890802971"/>
                    </a:ext>
                  </a:extLst>
                </a:gridCol>
                <a:gridCol w="2305296">
                  <a:extLst>
                    <a:ext uri="{9D8B030D-6E8A-4147-A177-3AD203B41FA5}">
                      <a16:colId xmlns:a16="http://schemas.microsoft.com/office/drawing/2014/main" val="2720149530"/>
                    </a:ext>
                  </a:extLst>
                </a:gridCol>
                <a:gridCol w="2305296">
                  <a:extLst>
                    <a:ext uri="{9D8B030D-6E8A-4147-A177-3AD203B41FA5}">
                      <a16:colId xmlns:a16="http://schemas.microsoft.com/office/drawing/2014/main" val="3962096501"/>
                    </a:ext>
                  </a:extLst>
                </a:gridCol>
              </a:tblGrid>
              <a:tr h="42703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Stocking Category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of Tax Parcels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268609"/>
                  </a:ext>
                </a:extLst>
              </a:tr>
              <a:tr h="621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Publicly Accessible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Unknown Access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8454823"/>
                  </a:ext>
                </a:extLst>
              </a:tr>
              <a:tr h="427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Stocked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3,598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13,442 (79%)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17,040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60773418"/>
                  </a:ext>
                </a:extLst>
              </a:tr>
              <a:tr h="3422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Stocked-Extended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2,300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3,661 (61%)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5,961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3422717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EDE92F-96B5-4E37-81A6-11B7B943D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467318"/>
              </p:ext>
            </p:extLst>
          </p:nvPr>
        </p:nvGraphicFramePr>
        <p:xfrm>
          <a:off x="1587501" y="3262087"/>
          <a:ext cx="9220200" cy="2116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8268">
                  <a:extLst>
                    <a:ext uri="{9D8B030D-6E8A-4147-A177-3AD203B41FA5}">
                      <a16:colId xmlns:a16="http://schemas.microsoft.com/office/drawing/2014/main" val="280347918"/>
                    </a:ext>
                  </a:extLst>
                </a:gridCol>
                <a:gridCol w="2340644">
                  <a:extLst>
                    <a:ext uri="{9D8B030D-6E8A-4147-A177-3AD203B41FA5}">
                      <a16:colId xmlns:a16="http://schemas.microsoft.com/office/drawing/2014/main" val="3130015407"/>
                    </a:ext>
                  </a:extLst>
                </a:gridCol>
                <a:gridCol w="2340644">
                  <a:extLst>
                    <a:ext uri="{9D8B030D-6E8A-4147-A177-3AD203B41FA5}">
                      <a16:colId xmlns:a16="http://schemas.microsoft.com/office/drawing/2014/main" val="2249596445"/>
                    </a:ext>
                  </a:extLst>
                </a:gridCol>
                <a:gridCol w="2340644">
                  <a:extLst>
                    <a:ext uri="{9D8B030D-6E8A-4147-A177-3AD203B41FA5}">
                      <a16:colId xmlns:a16="http://schemas.microsoft.com/office/drawing/2014/main" val="918183811"/>
                    </a:ext>
                  </a:extLst>
                </a:gridCol>
              </a:tblGrid>
              <a:tr h="21367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Stocking Category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Bank Mileage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020927"/>
                  </a:ext>
                </a:extLst>
              </a:tr>
              <a:tr h="840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Publicly Accessible Bank Mileage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Unknown Access Bank Mileage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 Reach Miles*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9094656"/>
                  </a:ext>
                </a:extLst>
              </a:tr>
              <a:tr h="3560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Stocked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962.9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2,110.9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1,536.9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79158953"/>
                  </a:ext>
                </a:extLst>
              </a:tr>
              <a:tr h="4080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Stocked-Extended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506.5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425.9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466.2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8674924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09164DA-3882-4517-A19A-5CF28E24DF40}"/>
              </a:ext>
            </a:extLst>
          </p:cNvPr>
          <p:cNvSpPr txBox="1"/>
          <p:nvPr/>
        </p:nvSpPr>
        <p:spPr>
          <a:xfrm>
            <a:off x="1663700" y="5774507"/>
            <a:ext cx="9067801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*Available bank mileage is assumed to be double the total reach miles</a:t>
            </a:r>
          </a:p>
        </p:txBody>
      </p:sp>
    </p:spTree>
    <p:extLst>
      <p:ext uri="{BB962C8B-B14F-4D97-AF65-F5344CB8AC3E}">
        <p14:creationId xmlns:p14="http://schemas.microsoft.com/office/powerpoint/2010/main" val="1593750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AB7B8-F257-401F-9CC8-921CAD862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" y="3433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Process</a:t>
            </a:r>
          </a:p>
        </p:txBody>
      </p:sp>
      <p:pic>
        <p:nvPicPr>
          <p:cNvPr id="7" name="Graphic 6" descr="Bulldozer">
            <a:extLst>
              <a:ext uri="{FF2B5EF4-FFF2-40B4-BE49-F238E27FC236}">
                <a16:creationId xmlns:a16="http://schemas.microsoft.com/office/drawing/2014/main" id="{975973DD-1B7E-3873-698E-3FAC59249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E7AC7-7899-49E6-B3A7-41E23657C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119" y="1043043"/>
            <a:ext cx="7289799" cy="506357"/>
          </a:xfrm>
        </p:spPr>
        <p:txBody>
          <a:bodyPr anchor="ctr">
            <a:normAutofit/>
          </a:bodyPr>
          <a:lstStyle/>
          <a:p>
            <a:r>
              <a:rPr lang="en-US" dirty="0"/>
              <a:t>8 Counties to be Verified in 2022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E3F968-5326-4EAB-A215-692CD72CB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655014"/>
              </p:ext>
            </p:extLst>
          </p:nvPr>
        </p:nvGraphicFramePr>
        <p:xfrm>
          <a:off x="4177358" y="1740692"/>
          <a:ext cx="7701917" cy="3782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499">
                  <a:extLst>
                    <a:ext uri="{9D8B030D-6E8A-4147-A177-3AD203B41FA5}">
                      <a16:colId xmlns:a16="http://schemas.microsoft.com/office/drawing/2014/main" val="2822215386"/>
                    </a:ext>
                  </a:extLst>
                </a:gridCol>
                <a:gridCol w="2012552">
                  <a:extLst>
                    <a:ext uri="{9D8B030D-6E8A-4147-A177-3AD203B41FA5}">
                      <a16:colId xmlns:a16="http://schemas.microsoft.com/office/drawing/2014/main" val="3635972216"/>
                    </a:ext>
                  </a:extLst>
                </a:gridCol>
                <a:gridCol w="2049134">
                  <a:extLst>
                    <a:ext uri="{9D8B030D-6E8A-4147-A177-3AD203B41FA5}">
                      <a16:colId xmlns:a16="http://schemas.microsoft.com/office/drawing/2014/main" val="2318107804"/>
                    </a:ext>
                  </a:extLst>
                </a:gridCol>
                <a:gridCol w="2755732">
                  <a:extLst>
                    <a:ext uri="{9D8B030D-6E8A-4147-A177-3AD203B41FA5}">
                      <a16:colId xmlns:a16="http://schemas.microsoft.com/office/drawing/2014/main" val="333817521"/>
                    </a:ext>
                  </a:extLst>
                </a:gridCol>
              </a:tblGrid>
              <a:tr h="942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Region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Stocked* Reach Mileage in Region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Year 1 Counties for Access Verification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Percentage of each Region’s Total Stocked* Mileage in Year 1 Counties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9167976"/>
                  </a:ext>
                </a:extLst>
              </a:tr>
              <a:tr h="303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312.1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Putnam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7.9%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7302150"/>
                  </a:ext>
                </a:extLst>
              </a:tr>
              <a:tr h="6230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287.4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Montgomery &amp;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Schenectady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1.9%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1590077"/>
                  </a:ext>
                </a:extLst>
              </a:tr>
              <a:tr h="303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366.1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Franklin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20.5%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085604"/>
                  </a:ext>
                </a:extLst>
              </a:tr>
              <a:tr h="303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355.5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Saint Lawrence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18.4%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0628961"/>
                  </a:ext>
                </a:extLst>
              </a:tr>
              <a:tr h="303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Tioga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13.2%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4377202"/>
                  </a:ext>
                </a:extLst>
              </a:tr>
              <a:tr h="303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122.2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Steuben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37.1%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0161568"/>
                  </a:ext>
                </a:extLst>
              </a:tr>
              <a:tr h="303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261.9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Erie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8.3%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2820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724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AB7B8-F257-401F-9CC8-921CAD862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" y="3433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Process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Graphic 6" descr="Bulldozer">
            <a:extLst>
              <a:ext uri="{FF2B5EF4-FFF2-40B4-BE49-F238E27FC236}">
                <a16:creationId xmlns:a16="http://schemas.microsoft.com/office/drawing/2014/main" id="{975973DD-1B7E-3873-698E-3FAC59249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271" y="2122544"/>
            <a:ext cx="914400" cy="914400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F3283F8-C2CE-42E1-8C81-8EDCAD3E3D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716419"/>
              </p:ext>
            </p:extLst>
          </p:nvPr>
        </p:nvGraphicFramePr>
        <p:xfrm>
          <a:off x="4025900" y="518445"/>
          <a:ext cx="7867051" cy="5168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4797">
                  <a:extLst>
                    <a:ext uri="{9D8B030D-6E8A-4147-A177-3AD203B41FA5}">
                      <a16:colId xmlns:a16="http://schemas.microsoft.com/office/drawing/2014/main" val="3054173074"/>
                    </a:ext>
                  </a:extLst>
                </a:gridCol>
                <a:gridCol w="5063901">
                  <a:extLst>
                    <a:ext uri="{9D8B030D-6E8A-4147-A177-3AD203B41FA5}">
                      <a16:colId xmlns:a16="http://schemas.microsoft.com/office/drawing/2014/main" val="4163669307"/>
                    </a:ext>
                  </a:extLst>
                </a:gridCol>
                <a:gridCol w="1718353">
                  <a:extLst>
                    <a:ext uri="{9D8B030D-6E8A-4147-A177-3AD203B41FA5}">
                      <a16:colId xmlns:a16="http://schemas.microsoft.com/office/drawing/2014/main" val="7382976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RAS Category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Minimum Criteria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Stocking Rate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6469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Default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50 feet contiguous access to a pool for bridge crossings, or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150 feet contiguous access to a pool for roadside parcels; and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Access to a pool with a minimum of 750 square feet, have an average water depth of 3’ or greater.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</a:rPr>
                        <a:t>75 yearlings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>
                          <a:effectLst/>
                        </a:rPr>
                        <a:t>8 12” trout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3076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High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100 feet contiguous access for bridge crossings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300 feet contiguous access for roadside parcels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The pool must have a minimum of 1,500 square feet, have an average water depth of 3’ or greater.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150 yearlings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 15 12” trout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9619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Water Chestnut Mitigation in Region 7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288"/>
            <a:ext cx="10515600" cy="40869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Widespread issue in Region 7 (esp. canal system)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SWCDs -  Pursuing active mitigation along Three-Rivers corridor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Onondaga SWCD removed ~5 million </a:t>
            </a:r>
            <a:r>
              <a:rPr lang="en-US" dirty="0" err="1">
                <a:solidFill>
                  <a:srgbClr val="FFFFFF"/>
                </a:solidFill>
              </a:rPr>
              <a:t>lbs</a:t>
            </a:r>
            <a:r>
              <a:rPr lang="en-US" dirty="0">
                <a:solidFill>
                  <a:srgbClr val="FFFFFF"/>
                </a:solidFill>
              </a:rPr>
              <a:t> from Cross Lake and Seneca River in 2022.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DEC - Mechanical harvester for Montezuma and Seneca River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Hand-pulling events occur throughout the region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R7 DEC AIS Strike Team – early detection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46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94EFC-31D1-413F-B3E1-C485644C6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2022 Regional summary of stocked reaches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4278AE5-BA62-4D3A-8F9D-91E80573B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63605"/>
              </p:ext>
            </p:extLst>
          </p:nvPr>
        </p:nvGraphicFramePr>
        <p:xfrm>
          <a:off x="1" y="1904615"/>
          <a:ext cx="12191998" cy="4084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6539">
                  <a:extLst>
                    <a:ext uri="{9D8B030D-6E8A-4147-A177-3AD203B41FA5}">
                      <a16:colId xmlns:a16="http://schemas.microsoft.com/office/drawing/2014/main" val="2822215386"/>
                    </a:ext>
                  </a:extLst>
                </a:gridCol>
                <a:gridCol w="1511405">
                  <a:extLst>
                    <a:ext uri="{9D8B030D-6E8A-4147-A177-3AD203B41FA5}">
                      <a16:colId xmlns:a16="http://schemas.microsoft.com/office/drawing/2014/main" val="2318107804"/>
                    </a:ext>
                  </a:extLst>
                </a:gridCol>
                <a:gridCol w="1400568">
                  <a:extLst>
                    <a:ext uri="{9D8B030D-6E8A-4147-A177-3AD203B41FA5}">
                      <a16:colId xmlns:a16="http://schemas.microsoft.com/office/drawing/2014/main" val="4096506542"/>
                    </a:ext>
                  </a:extLst>
                </a:gridCol>
                <a:gridCol w="967300">
                  <a:extLst>
                    <a:ext uri="{9D8B030D-6E8A-4147-A177-3AD203B41FA5}">
                      <a16:colId xmlns:a16="http://schemas.microsoft.com/office/drawing/2014/main" val="333817521"/>
                    </a:ext>
                  </a:extLst>
                </a:gridCol>
                <a:gridCol w="1521480">
                  <a:extLst>
                    <a:ext uri="{9D8B030D-6E8A-4147-A177-3AD203B41FA5}">
                      <a16:colId xmlns:a16="http://schemas.microsoft.com/office/drawing/2014/main" val="4110612516"/>
                    </a:ext>
                  </a:extLst>
                </a:gridCol>
                <a:gridCol w="1380417">
                  <a:extLst>
                    <a:ext uri="{9D8B030D-6E8A-4147-A177-3AD203B41FA5}">
                      <a16:colId xmlns:a16="http://schemas.microsoft.com/office/drawing/2014/main" val="3950629659"/>
                    </a:ext>
                  </a:extLst>
                </a:gridCol>
                <a:gridCol w="1440872">
                  <a:extLst>
                    <a:ext uri="{9D8B030D-6E8A-4147-A177-3AD203B41FA5}">
                      <a16:colId xmlns:a16="http://schemas.microsoft.com/office/drawing/2014/main" val="1080848765"/>
                    </a:ext>
                  </a:extLst>
                </a:gridCol>
                <a:gridCol w="1027756">
                  <a:extLst>
                    <a:ext uri="{9D8B030D-6E8A-4147-A177-3AD203B41FA5}">
                      <a16:colId xmlns:a16="http://schemas.microsoft.com/office/drawing/2014/main" val="2233444872"/>
                    </a:ext>
                  </a:extLst>
                </a:gridCol>
                <a:gridCol w="1088212">
                  <a:extLst>
                    <a:ext uri="{9D8B030D-6E8A-4147-A177-3AD203B41FA5}">
                      <a16:colId xmlns:a16="http://schemas.microsoft.com/office/drawing/2014/main" val="3859515639"/>
                    </a:ext>
                  </a:extLst>
                </a:gridCol>
                <a:gridCol w="987449">
                  <a:extLst>
                    <a:ext uri="{9D8B030D-6E8A-4147-A177-3AD203B41FA5}">
                      <a16:colId xmlns:a16="http://schemas.microsoft.com/office/drawing/2014/main" val="3321224505"/>
                    </a:ext>
                  </a:extLst>
                </a:gridCol>
              </a:tblGrid>
              <a:tr h="138697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Pre-Verification Mileage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Post-Verification Mileage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Miles Lost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 Mileage Lost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Pre-Verification Trout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Post-Verification Trout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Trout Diff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 Trout Diff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New RAS Points</a:t>
                      </a: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1929167976"/>
                  </a:ext>
                </a:extLst>
              </a:tr>
              <a:tr h="333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19.87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94.5%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4,736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1,091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3,645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77.0%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1657302150"/>
                  </a:ext>
                </a:extLst>
              </a:tr>
              <a:tr h="362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60.7%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1,359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1,270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2731590077"/>
                  </a:ext>
                </a:extLst>
              </a:tr>
              <a:tr h="333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63.98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43.19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20.79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32.5%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22,930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18,148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4,782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20.9%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630085604"/>
                  </a:ext>
                </a:extLst>
              </a:tr>
              <a:tr h="333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65.26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21.30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43.95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67.4%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30,005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13,527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16,478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54.9%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2120628961"/>
                  </a:ext>
                </a:extLst>
              </a:tr>
              <a:tr h="333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28.73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18.90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9.83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34.2%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9,230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9,147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2854377202"/>
                  </a:ext>
                </a:extLst>
              </a:tr>
              <a:tr h="333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30.43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22.46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73.8%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6,034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2,408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3,626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60.1%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3260161568"/>
                  </a:ext>
                </a:extLst>
              </a:tr>
              <a:tr h="333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21.51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8.25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13.26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61.7%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7,857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7,197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8.4%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67" marR="8467" marT="8467" marB="0" anchor="b"/>
                </a:tc>
                <a:extLst>
                  <a:ext uri="{0D108BD9-81ED-4DB2-BD59-A6C34878D82A}">
                    <a16:rowId xmlns:a16="http://schemas.microsoft.com/office/drawing/2014/main" val="4032820155"/>
                  </a:ext>
                </a:extLst>
              </a:tr>
              <a:tr h="333587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8467" marR="8467" marT="84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239.38</a:t>
                      </a:r>
                    </a:p>
                  </a:txBody>
                  <a:tcPr marL="8467" marR="8467" marT="846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104.47</a:t>
                      </a:r>
                    </a:p>
                  </a:txBody>
                  <a:tcPr marL="8467" marR="8467" marT="846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134.91</a:t>
                      </a:r>
                    </a:p>
                  </a:txBody>
                  <a:tcPr marL="8467" marR="8467" marT="846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56.4%</a:t>
                      </a:r>
                    </a:p>
                  </a:txBody>
                  <a:tcPr marL="8467" marR="8467" marT="846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82,151</a:t>
                      </a:r>
                    </a:p>
                  </a:txBody>
                  <a:tcPr marL="8467" marR="8467" marT="846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52,788</a:t>
                      </a:r>
                    </a:p>
                  </a:txBody>
                  <a:tcPr marL="8467" marR="8467" marT="846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29,363</a:t>
                      </a:r>
                    </a:p>
                  </a:txBody>
                  <a:tcPr marL="8467" marR="8467" marT="846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35.7%</a:t>
                      </a:r>
                    </a:p>
                  </a:txBody>
                  <a:tcPr marL="8467" marR="8467" marT="8467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467" marR="8467" marT="8467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794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089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FA8F296-3355-435B-B4FD-FA2D93C9B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912" y="156972"/>
            <a:ext cx="5980176" cy="654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58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18605-346A-4E0D-B859-6B29C5A4B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475828"/>
            <a:ext cx="11480800" cy="763525"/>
          </a:xfrm>
        </p:spPr>
        <p:txBody>
          <a:bodyPr/>
          <a:lstStyle/>
          <a:p>
            <a:r>
              <a:rPr lang="en-US" dirty="0"/>
              <a:t>Proposed Timeline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85FDC8C-12A5-4068-8653-4ABEB85AE9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0200" y="1441503"/>
          <a:ext cx="114808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516">
                  <a:extLst>
                    <a:ext uri="{9D8B030D-6E8A-4147-A177-3AD203B41FA5}">
                      <a16:colId xmlns:a16="http://schemas.microsoft.com/office/drawing/2014/main" val="3107132143"/>
                    </a:ext>
                  </a:extLst>
                </a:gridCol>
                <a:gridCol w="9463284">
                  <a:extLst>
                    <a:ext uri="{9D8B030D-6E8A-4147-A177-3AD203B41FA5}">
                      <a16:colId xmlns:a16="http://schemas.microsoft.com/office/drawing/2014/main" val="2727205440"/>
                    </a:ext>
                  </a:extLst>
                </a:gridCol>
              </a:tblGrid>
              <a:tr h="52832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0705069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Letters of inquiry and Regional direct contacts begin.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88533056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2nd round of letters of inquiry sent.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81099224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3rd round of letters of inquiry sent.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2643348"/>
                  </a:ext>
                </a:extLst>
              </a:tr>
              <a:tr h="134112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Oct. 15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Descriptions of finalized stocked reaches and RASs completed, including calculating the numbers of fish to be stocked in each.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99213777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15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DECinfo</a:t>
                      </a:r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Locator and Tackle Box App updated with verified access and stocking information.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2067947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31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Verified access sites are posted with fishing permitted signs.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272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4302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37" y="298089"/>
            <a:ext cx="11990664" cy="1226224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0D0260-E8FB-4F8E-B163-D1519CB5A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37" y="1445298"/>
            <a:ext cx="11480800" cy="5114613"/>
          </a:xfrm>
        </p:spPr>
        <p:txBody>
          <a:bodyPr>
            <a:normAutofit/>
          </a:bodyPr>
          <a:lstStyle/>
          <a:p>
            <a:pPr marL="457189" indent="-457189"/>
            <a:r>
              <a:rPr lang="en-US" b="1" dirty="0"/>
              <a:t>Landowner letters were successful at making contact</a:t>
            </a:r>
          </a:p>
          <a:p>
            <a:pPr marL="457189" indent="-457189"/>
            <a:r>
              <a:rPr lang="en-US" b="1" dirty="0"/>
              <a:t>Most landowners responded within 21 days (92% of “interested” landowners)</a:t>
            </a:r>
          </a:p>
          <a:p>
            <a:pPr marL="457189" indent="-457189"/>
            <a:r>
              <a:rPr lang="en-US" b="1" dirty="0"/>
              <a:t>Railroads do not provide access</a:t>
            </a:r>
          </a:p>
          <a:p>
            <a:pPr marL="457189" indent="-457189"/>
            <a:r>
              <a:rPr lang="en-US" b="1" dirty="0"/>
              <a:t>Towns often had to pass a resolution to enter into a cooperative agreement, so it takes extra time</a:t>
            </a:r>
          </a:p>
          <a:p>
            <a:pPr marL="457189" indent="-457189"/>
            <a:r>
              <a:rPr lang="en-US" b="1" dirty="0"/>
              <a:t>Municipalities do not always grant access</a:t>
            </a:r>
          </a:p>
          <a:p>
            <a:pPr marL="457189" indent="-457189"/>
            <a:r>
              <a:rPr lang="en-US" b="1" dirty="0"/>
              <a:t>Need to start earlier to give time to adjust stocking book, include in 2023 reg package, and map revised reaches and access polygons.</a:t>
            </a:r>
          </a:p>
          <a:p>
            <a:pPr marL="457189" indent="-457189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418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E869-4366-4D49-9053-E2CA2175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for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95019-0922-4855-AF57-92575707F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indent="-457189"/>
            <a:r>
              <a:rPr lang="en-US" dirty="0"/>
              <a:t>Similar process for 2023</a:t>
            </a:r>
          </a:p>
          <a:p>
            <a:pPr marL="457189" indent="-457189"/>
            <a:r>
              <a:rPr lang="en-US" dirty="0"/>
              <a:t>Increase use of landowner letters</a:t>
            </a:r>
          </a:p>
          <a:p>
            <a:pPr marL="457189" indent="-457189"/>
            <a:r>
              <a:rPr lang="en-US" dirty="0"/>
              <a:t>Fewer regional direct contacts; limit to just municipalities</a:t>
            </a:r>
          </a:p>
          <a:p>
            <a:pPr marL="457189" indent="-457189"/>
            <a:r>
              <a:rPr lang="en-US" dirty="0"/>
              <a:t>continue to pursue major landowners (Niagara-Mohawk, National Grid, etc.)</a:t>
            </a:r>
          </a:p>
          <a:p>
            <a:pPr marL="457189" indent="-457189"/>
            <a:r>
              <a:rPr lang="en-US" dirty="0"/>
              <a:t>Involve Hatchery Managers in reach discussions</a:t>
            </a:r>
          </a:p>
        </p:txBody>
      </p:sp>
    </p:spTree>
    <p:extLst>
      <p:ext uri="{BB962C8B-B14F-4D97-AF65-F5344CB8AC3E}">
        <p14:creationId xmlns:p14="http://schemas.microsoft.com/office/powerpoint/2010/main" val="2078380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8374-9FB7-48A5-B679-10D29CDF9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67295-B2AF-4B83-9C9B-4923D1657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D4659-96DA-4127-ADFD-88B09738C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00"/>
            <a:ext cx="12192000" cy="6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750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3BB16-0C63-44EA-B1F0-A2FE93E6B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45CB5-C03B-4702-B0E3-AA79DDD84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9B47E-DA1B-4D96-B08E-F940946C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292" y="0"/>
            <a:ext cx="7745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386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5096-55EA-4561-A1B3-87D948F0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0892DE-9FD9-4D2D-859C-FFB3409A7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9128" y="33589"/>
            <a:ext cx="4748270" cy="6858614"/>
          </a:xfrm>
        </p:spPr>
      </p:pic>
    </p:spTree>
    <p:extLst>
      <p:ext uri="{BB962C8B-B14F-4D97-AF65-F5344CB8AC3E}">
        <p14:creationId xmlns:p14="http://schemas.microsoft.com/office/powerpoint/2010/main" val="181078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Water Chestnut Mitigation in Region 7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s://bugwoodcloud.org/mura/naisn/assets/Image/invasive-species-prevention-curve-GRAPH.jpg">
            <a:extLst>
              <a:ext uri="{FF2B5EF4-FFF2-40B4-BE49-F238E27FC236}">
                <a16:creationId xmlns:a16="http://schemas.microsoft.com/office/drawing/2014/main" id="{68D83BB4-5A14-4818-BF64-B175202A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003" y="1848497"/>
            <a:ext cx="7628142" cy="478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392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Trout Stream Access Verification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502281"/>
            <a:ext cx="10515600" cy="343179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FF"/>
                </a:solidFill>
              </a:rPr>
              <a:t>Background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DEC stocks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952,000 trout </a:t>
            </a:r>
            <a:r>
              <a:rPr lang="en-US" i="1" dirty="0">
                <a:solidFill>
                  <a:srgbClr val="00B0F0"/>
                </a:solidFill>
              </a:rPr>
              <a:t>into,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2,000 miles of trout streams annually (~4,000 bank miles) </a:t>
            </a:r>
            <a:r>
              <a:rPr lang="en-US" i="1" dirty="0">
                <a:solidFill>
                  <a:srgbClr val="00B0F0"/>
                </a:solidFill>
              </a:rPr>
              <a:t>of which,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1,470 bank miles are verified publicly accessible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2,530 bank miles are unverified regarding public access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12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Trout Stream Access Verification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502281"/>
            <a:ext cx="10515600" cy="343179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40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i="1" dirty="0">
                <a:solidFill>
                  <a:srgbClr val="00B0F0"/>
                </a:solidFill>
              </a:rPr>
              <a:t>63% of the trout stream bank mileage we stock is on private lands without any type of agreement for access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09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-3027" y="-12051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Trout Stream Access Verification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4EC4A5F-3F22-4E8A-9A5F-FD2540C0D0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86715"/>
              </p:ext>
            </p:extLst>
          </p:nvPr>
        </p:nvGraphicFramePr>
        <p:xfrm>
          <a:off x="1386840" y="2654681"/>
          <a:ext cx="9220199" cy="1524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311">
                  <a:extLst>
                    <a:ext uri="{9D8B030D-6E8A-4147-A177-3AD203B41FA5}">
                      <a16:colId xmlns:a16="http://schemas.microsoft.com/office/drawing/2014/main" val="2323188045"/>
                    </a:ext>
                  </a:extLst>
                </a:gridCol>
                <a:gridCol w="2305296">
                  <a:extLst>
                    <a:ext uri="{9D8B030D-6E8A-4147-A177-3AD203B41FA5}">
                      <a16:colId xmlns:a16="http://schemas.microsoft.com/office/drawing/2014/main" val="2890802971"/>
                    </a:ext>
                  </a:extLst>
                </a:gridCol>
                <a:gridCol w="2305296">
                  <a:extLst>
                    <a:ext uri="{9D8B030D-6E8A-4147-A177-3AD203B41FA5}">
                      <a16:colId xmlns:a16="http://schemas.microsoft.com/office/drawing/2014/main" val="2720149530"/>
                    </a:ext>
                  </a:extLst>
                </a:gridCol>
                <a:gridCol w="2305296">
                  <a:extLst>
                    <a:ext uri="{9D8B030D-6E8A-4147-A177-3AD203B41FA5}">
                      <a16:colId xmlns:a16="http://schemas.microsoft.com/office/drawing/2014/main" val="3962096501"/>
                    </a:ext>
                  </a:extLst>
                </a:gridCol>
              </a:tblGrid>
              <a:tr h="42703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Measure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Access Verification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268609"/>
                  </a:ext>
                </a:extLst>
              </a:tr>
              <a:tr h="328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Publicly Accessible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Unknown Access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8454823"/>
                  </a:ext>
                </a:extLst>
              </a:tr>
              <a:tr h="4270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Tax Parcels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5,898 (26%)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17,103 (74%)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23,001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60773418"/>
                  </a:ext>
                </a:extLst>
              </a:tr>
              <a:tr h="3422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Bank Mileage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1,470 (27%)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2,537 (63%)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4,007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34227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408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FA2AC-A805-4F4C-BCE3-9B4628428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6E81B3-A050-41EF-8FEB-143AA48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Trout Stream Access Verification</a:t>
            </a:r>
          </a:p>
        </p:txBody>
      </p:sp>
      <p:sp>
        <p:nvSpPr>
          <p:cNvPr id="207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6DBF4D-CC09-4B33-87D9-36761E952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1690688"/>
            <a:ext cx="10515600" cy="38782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FFFFFF"/>
                </a:solidFill>
              </a:rPr>
              <a:t>Why is this a problem?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40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Anglers need to know where they can and cannot fish for stocked trout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Stocking fish in waters flowing through unposted / unmapped property may negatively affect landowners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75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1971</Words>
  <Application>Microsoft Office PowerPoint</Application>
  <PresentationFormat>Widescreen</PresentationFormat>
  <Paragraphs>522</Paragraphs>
  <Slides>47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Symbol</vt:lpstr>
      <vt:lpstr>Office Theme</vt:lpstr>
      <vt:lpstr>New York State Conservation Council Spring Meeting, 2023</vt:lpstr>
      <vt:lpstr>New York State Conservation Council Spring Meeting, 2023</vt:lpstr>
      <vt:lpstr>Scriba Creek</vt:lpstr>
      <vt:lpstr>Water Chestnut Mitigation in Region 7</vt:lpstr>
      <vt:lpstr>Water Chestnut Mitigation in Region 7</vt:lpstr>
      <vt:lpstr>Trout Stream Access Verification</vt:lpstr>
      <vt:lpstr>Trout Stream Access Verification</vt:lpstr>
      <vt:lpstr>Trout Stream Access Verification</vt:lpstr>
      <vt:lpstr>Trout Stream Access Verification</vt:lpstr>
      <vt:lpstr>Trout Stream Access Verification</vt:lpstr>
      <vt:lpstr>Trout Stream Access Verification</vt:lpstr>
      <vt:lpstr>Trout Stream Access Verification</vt:lpstr>
      <vt:lpstr>Trout Stream Access Verification</vt:lpstr>
      <vt:lpstr>Trout Stream Access Verification</vt:lpstr>
      <vt:lpstr>Trout Stream Access Verification</vt:lpstr>
      <vt:lpstr>Trout Stream Access Verification</vt:lpstr>
      <vt:lpstr>Trout Stream Access Verification – RAS cont.</vt:lpstr>
      <vt:lpstr>Trout Stream Access Verification</vt:lpstr>
      <vt:lpstr>Trout Stream Access Verification</vt:lpstr>
      <vt:lpstr>Trout Stream Access Verification</vt:lpstr>
      <vt:lpstr>Trout Stream Access Verification</vt:lpstr>
      <vt:lpstr>Trout Stream Access Verification</vt:lpstr>
      <vt:lpstr>Trout Stream Access Verification</vt:lpstr>
      <vt:lpstr>Big Panfish Initiative Update</vt:lpstr>
      <vt:lpstr>PowerPoint Presentation</vt:lpstr>
      <vt:lpstr>Big Panfish Initiative Update</vt:lpstr>
      <vt:lpstr>PowerPoint Presentation</vt:lpstr>
      <vt:lpstr>Big Panfish Initiative Update</vt:lpstr>
      <vt:lpstr>Lake Erie Walleye MSL</vt:lpstr>
      <vt:lpstr>Lake Ontario Sea Lamprey</vt:lpstr>
      <vt:lpstr>Lake Ontario Sea Lamprey</vt:lpstr>
      <vt:lpstr>Lake Ontario Sea Lamprey</vt:lpstr>
      <vt:lpstr>Lake Ontario Sea Lamprey</vt:lpstr>
      <vt:lpstr>Lake Ontario Sea Lamprey</vt:lpstr>
      <vt:lpstr>Will DEC Stock Wipers</vt:lpstr>
      <vt:lpstr>Back pocket slides for questions</vt:lpstr>
      <vt:lpstr>PowerPoint Presentation</vt:lpstr>
      <vt:lpstr>Process</vt:lpstr>
      <vt:lpstr>Process</vt:lpstr>
      <vt:lpstr>2022 Regional summary of stocked reaches</vt:lpstr>
      <vt:lpstr>PowerPoint Presentation</vt:lpstr>
      <vt:lpstr>Proposed Timeline</vt:lpstr>
      <vt:lpstr>Lessons Learned</vt:lpstr>
      <vt:lpstr>Process for 2023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Fish and Wildlife Management Board Meeting</dc:title>
  <dc:creator>Hurst, Steve S (DEC)</dc:creator>
  <cp:lastModifiedBy>Hurst, Steve S (DEC)</cp:lastModifiedBy>
  <cp:revision>9</cp:revision>
  <cp:lastPrinted>2022-11-09T17:01:04Z</cp:lastPrinted>
  <dcterms:created xsi:type="dcterms:W3CDTF">2022-11-08T20:39:58Z</dcterms:created>
  <dcterms:modified xsi:type="dcterms:W3CDTF">2023-03-31T23:30:14Z</dcterms:modified>
</cp:coreProperties>
</file>